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12192000"/>
  <p:notesSz cx="6858000" cy="9144000"/>
  <p:embeddedFontLst>
    <p:embeddedFont>
      <p:font typeface="Oswald"/>
      <p:regular r:id="rId22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4" roundtripDataSignature="AMtx7mhsilR4Bxjkdc/RQXIkSARe9Zfo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font" Target="fonts/Oswald-regular.fntdata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font" Target="fonts/Oswa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c708670c33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5" name="Google Shape;145;gc708670c33_0_5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c708670c33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2" name="Google Shape;152;gc708670c33_0_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c708670c33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9" name="Google Shape;159;gc708670c33_0_6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c708670c33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6" name="Google Shape;166;gc708670c33_0_7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c708670c33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3" name="Google Shape;173;gc708670c33_0_7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c708670c33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0" name="Google Shape;180;gc708670c33_0_8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c708670c33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7" name="Google Shape;187;gc708670c33_0_9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c6e348008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gc6e3480084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c708670c33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6" name="Google Shape;96;gc708670c33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c708670c33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3" name="Google Shape;103;gc708670c33_0_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c708670c33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0" name="Google Shape;110;gc708670c33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c708670c33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7" name="Google Shape;117;gc708670c33_0_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c708670c33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4" name="Google Shape;124;gc708670c33_0_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c708670c33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1" name="Google Shape;131;gc708670c33_0_3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c708670c33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8" name="Google Shape;138;gc708670c33_0_4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774373" y="2098964"/>
            <a:ext cx="3179618" cy="20054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6" cy="6857717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1229550" y="2655288"/>
            <a:ext cx="9732900" cy="8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ru-RU" sz="46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ДЕМОКРАТІЯ ТА ЇЇ ЦІННОСТІ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c708670c33_0_54"/>
          <p:cNvSpPr txBox="1"/>
          <p:nvPr/>
        </p:nvSpPr>
        <p:spPr>
          <a:xfrm>
            <a:off x="2774373" y="2098964"/>
            <a:ext cx="3179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48" name="Google Shape;148;gc708670c33_0_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gc708670c33_0_54"/>
          <p:cNvSpPr txBox="1"/>
          <p:nvPr/>
        </p:nvSpPr>
        <p:spPr>
          <a:xfrm>
            <a:off x="847650" y="1572250"/>
            <a:ext cx="10496700" cy="52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СВОБОДА СОВІСТІ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Важливе значення цієї цінності полягає в тому, що демократія дає змогу знаходити й ефективно використовувати форми нормального співіснування громадян, які дотримуються різних релігійних уподобань або ж узагалі є атеїстами. Релігійні вподобання та переконання людини визнаються цариною індивідуального вибору, куди не може втручатися ні держава, ні інші люди.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c708670c33_0_60"/>
          <p:cNvSpPr txBox="1"/>
          <p:nvPr/>
        </p:nvSpPr>
        <p:spPr>
          <a:xfrm>
            <a:off x="2774373" y="2098964"/>
            <a:ext cx="3179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55" name="Google Shape;155;gc708670c33_0_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gc708670c33_0_60"/>
          <p:cNvSpPr txBox="1"/>
          <p:nvPr/>
        </p:nvSpPr>
        <p:spPr>
          <a:xfrm>
            <a:off x="847650" y="1572250"/>
            <a:ext cx="10496700" cy="405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СВОБОДА СЛОВА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Свободу слова створюють вільні в своїх діях і захищені законом ЗМІ, котрі дають змогу громадянам бути по-справжньому обізнаними зі станом справ у країні. Через ЗМІ людина може висловити своє судження стосовно тієї чи іншої суспільної проблеми, того чи іншого політичного діяча.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c708670c33_0_66"/>
          <p:cNvSpPr txBox="1"/>
          <p:nvPr/>
        </p:nvSpPr>
        <p:spPr>
          <a:xfrm>
            <a:off x="2774373" y="2098964"/>
            <a:ext cx="3179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62" name="Google Shape;162;gc708670c33_0_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gc708670c33_0_66"/>
          <p:cNvSpPr txBox="1"/>
          <p:nvPr/>
        </p:nvSpPr>
        <p:spPr>
          <a:xfrm>
            <a:off x="847650" y="1572250"/>
            <a:ext cx="10496700" cy="52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ЛЮДСЬКА ГІДНІСТЬ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Громадянин - носій гідності та її захисник. Гідність - складова авторитету громадянина, його самоповаги й поваги до інших. Кожна людина – неповторне творіння, і це потрібно усвідомлювати й цінувати, розвивати й відповідально застосовувати в житті, розуміючи, що гідність є породженням і умовою свободи. По-справжньому гідною може бути тільки вільна людина. 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c708670c33_0_72"/>
          <p:cNvSpPr txBox="1"/>
          <p:nvPr/>
        </p:nvSpPr>
        <p:spPr>
          <a:xfrm>
            <a:off x="2774373" y="2098964"/>
            <a:ext cx="3179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69" name="Google Shape;169;gc708670c33_0_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gc708670c33_0_72"/>
          <p:cNvSpPr txBox="1"/>
          <p:nvPr/>
        </p:nvSpPr>
        <p:spPr>
          <a:xfrm>
            <a:off x="847650" y="1572250"/>
            <a:ext cx="10496700" cy="405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МОРАЛЬНА АВТОНОМІЯ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Моральна автономія означає, що людина здійснює своє самовизначення вільно й неупереджено, користуючись власним розумінням щастя й добра. Ніхто не може вплинути на ідеологічні, релігійні або інші вподобання людини. Це сфера її вільного вибору.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c708670c33_0_78"/>
          <p:cNvSpPr txBox="1"/>
          <p:nvPr/>
        </p:nvSpPr>
        <p:spPr>
          <a:xfrm>
            <a:off x="2774373" y="2098964"/>
            <a:ext cx="3179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76" name="Google Shape;176;gc708670c33_0_7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gc708670c33_0_78"/>
          <p:cNvSpPr txBox="1"/>
          <p:nvPr/>
        </p:nvSpPr>
        <p:spPr>
          <a:xfrm>
            <a:off x="847650" y="1572250"/>
            <a:ext cx="10496700" cy="465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ПРИВАТНІСТЬ, НЕВТРУЧАННЯ В ОСОБИСТЕ ЖИТТЯ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Сфера, у якій людина має змогу визначати власне життя й існувати незалежно від інших, називається приватним (особистим) життям. В демократичній правовій державі закон боронить людину і коло її спілкування від стороннього інтересу (таємниця телефонних розмов, листування, заборона фотографувати без дозволу людини тощо).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c708670c33_0_84"/>
          <p:cNvSpPr txBox="1"/>
          <p:nvPr/>
        </p:nvSpPr>
        <p:spPr>
          <a:xfrm>
            <a:off x="2774373" y="2098964"/>
            <a:ext cx="3179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83" name="Google Shape;183;gc708670c33_0_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gc708670c33_0_84"/>
          <p:cNvSpPr txBox="1"/>
          <p:nvPr/>
        </p:nvSpPr>
        <p:spPr>
          <a:xfrm>
            <a:off x="847650" y="1572250"/>
            <a:ext cx="10496700" cy="224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ГРОМАДСЬКА АСОЦІАЦІЯ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Солідарність, довіра, взаємна підтримка, готовність спільно й узгоджено діяти для захисту.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c708670c33_0_90"/>
          <p:cNvSpPr txBox="1"/>
          <p:nvPr/>
        </p:nvSpPr>
        <p:spPr>
          <a:xfrm>
            <a:off x="2774373" y="2098964"/>
            <a:ext cx="3179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90" name="Google Shape;190;gc708670c33_0_9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gc708670c33_0_90"/>
          <p:cNvSpPr txBox="1"/>
          <p:nvPr/>
        </p:nvSpPr>
        <p:spPr>
          <a:xfrm>
            <a:off x="847650" y="1572250"/>
            <a:ext cx="10496700" cy="28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СОЦІАЛЬНИЙ ПОРЯДОК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Це універсальна цінність будь-якого суспільства. Мається на увазі, що більшість людей хотіли б жити в умовах стабільності, впорядкованості й безпеки.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c6e3480084_0_10"/>
          <p:cNvSpPr txBox="1"/>
          <p:nvPr/>
        </p:nvSpPr>
        <p:spPr>
          <a:xfrm>
            <a:off x="2774373" y="2098964"/>
            <a:ext cx="3179700" cy="200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gc6e3480084_0_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gc6e3480084_0_10"/>
          <p:cNvSpPr txBox="1"/>
          <p:nvPr/>
        </p:nvSpPr>
        <p:spPr>
          <a:xfrm>
            <a:off x="847900" y="1602200"/>
            <a:ext cx="10496700" cy="34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ДЕМОКРАТІЯ – політичний режим, за якого єдиним легітимним джерелом влади в державі визнається її народ. При цьому управління державою здійснюється народом, безпосередньо (пряма демократія), або опосередковано через обраних представників (представницька демократія).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c708670c33_0_7"/>
          <p:cNvSpPr txBox="1"/>
          <p:nvPr/>
        </p:nvSpPr>
        <p:spPr>
          <a:xfrm>
            <a:off x="2774373" y="2098964"/>
            <a:ext cx="3179700" cy="200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gc708670c33_0_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gc708670c33_0_7"/>
          <p:cNvSpPr txBox="1"/>
          <p:nvPr/>
        </p:nvSpPr>
        <p:spPr>
          <a:xfrm>
            <a:off x="847650" y="1572250"/>
            <a:ext cx="10496700" cy="34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ОСНОВНА ЦІННІСТЬ ДЕМОКРАТІЇ – участь.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УЧАСТЬ — це не лише голосування на виборах, а багато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інших можливостей долучатися до рішень,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які безпосередньо впливають на наше життя.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c708670c33_0_14"/>
          <p:cNvSpPr txBox="1"/>
          <p:nvPr/>
        </p:nvSpPr>
        <p:spPr>
          <a:xfrm>
            <a:off x="2774373" y="2098964"/>
            <a:ext cx="3179700" cy="200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gc708670c33_0_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gc708670c33_0_14"/>
          <p:cNvSpPr txBox="1"/>
          <p:nvPr/>
        </p:nvSpPr>
        <p:spPr>
          <a:xfrm>
            <a:off x="718750" y="1643100"/>
            <a:ext cx="10496700" cy="52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ОСНОВНІ РИСИ ДЕМОКРАТІЇ: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- конкурентність як ситуація, коли політичну владу здобувають</a:t>
            </a:r>
            <a:b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   у постійному суперництві й боротьбі;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- широка участь громадян в ухваленні політичних рішень;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- дотримання основних прав і свобод людини;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- інформування громадян про альтернативи розвитку й</a:t>
            </a:r>
            <a:b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   відкритий процес ухвалення рішень;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- рівне трактування громадян державою в будь-яких ситуаціях.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c708670c33_0_20"/>
          <p:cNvSpPr txBox="1"/>
          <p:nvPr/>
        </p:nvSpPr>
        <p:spPr>
          <a:xfrm>
            <a:off x="2774373" y="2098964"/>
            <a:ext cx="3179700" cy="200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Google Shape;113;gc708670c33_0_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gc708670c33_0_20"/>
          <p:cNvSpPr txBox="1"/>
          <p:nvPr/>
        </p:nvSpPr>
        <p:spPr>
          <a:xfrm>
            <a:off x="718750" y="1643100"/>
            <a:ext cx="10496700" cy="34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ОСНОВНІ СТАНДАРТИ ДЕМОКРАТИЧНОЇ ВЛАДИ: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444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424F"/>
              </a:buClr>
              <a:buSzPts val="3400"/>
              <a:buFont typeface="Oswald"/>
              <a:buChar char="-"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вільні вибори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444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424F"/>
              </a:buClr>
              <a:buSzPts val="3400"/>
              <a:buFont typeface="Oswald"/>
              <a:buChar char="-"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демократична конституція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444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424F"/>
              </a:buClr>
              <a:buSzPts val="3400"/>
              <a:buFont typeface="Oswald"/>
              <a:buChar char="-"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наявність опозиції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c708670c33_0_26"/>
          <p:cNvSpPr txBox="1"/>
          <p:nvPr/>
        </p:nvSpPr>
        <p:spPr>
          <a:xfrm>
            <a:off x="2774373" y="2098964"/>
            <a:ext cx="3179700" cy="200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0" name="Google Shape;120;gc708670c33_0_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gc708670c33_0_26"/>
          <p:cNvSpPr txBox="1"/>
          <p:nvPr/>
        </p:nvSpPr>
        <p:spPr>
          <a:xfrm>
            <a:off x="718750" y="1643100"/>
            <a:ext cx="10496700" cy="46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ОСНОВНІ СТАНДАРТИ ДЕМОКРАТИЧНИХ ВИБОРІВ: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444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424F"/>
              </a:buClr>
              <a:buSzPts val="3400"/>
              <a:buFont typeface="Oswald"/>
              <a:buChar char="-"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рівність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444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424F"/>
              </a:buClr>
              <a:buSzPts val="3400"/>
              <a:buFont typeface="Oswald"/>
              <a:buChar char="-"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свобода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444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424F"/>
              </a:buClr>
              <a:buSzPts val="3400"/>
              <a:buFont typeface="Oswald"/>
              <a:buChar char="-"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право на участь у виборах (балотування)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444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424F"/>
              </a:buClr>
              <a:buSzPts val="3400"/>
              <a:buFont typeface="Oswald"/>
              <a:buChar char="-"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альтернативи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444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424F"/>
              </a:buClr>
              <a:buSzPts val="3400"/>
              <a:buFont typeface="Oswald"/>
              <a:buChar char="-"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результати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c708670c33_0_33"/>
          <p:cNvSpPr txBox="1"/>
          <p:nvPr/>
        </p:nvSpPr>
        <p:spPr>
          <a:xfrm>
            <a:off x="2774373" y="2098964"/>
            <a:ext cx="3179700" cy="200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gc708670c33_0_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gc708670c33_0_33"/>
          <p:cNvSpPr txBox="1"/>
          <p:nvPr/>
        </p:nvSpPr>
        <p:spPr>
          <a:xfrm>
            <a:off x="847650" y="2928000"/>
            <a:ext cx="10496700" cy="12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46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ОСНОВНІ ЦІННОСТІ ДЕМОКРАТІЇ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c708670c33_0_39"/>
          <p:cNvSpPr txBox="1"/>
          <p:nvPr/>
        </p:nvSpPr>
        <p:spPr>
          <a:xfrm>
            <a:off x="2774373" y="2098964"/>
            <a:ext cx="3179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34" name="Google Shape;134;gc708670c33_0_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gc708670c33_0_39"/>
          <p:cNvSpPr txBox="1"/>
          <p:nvPr/>
        </p:nvSpPr>
        <p:spPr>
          <a:xfrm>
            <a:off x="847650" y="1572250"/>
            <a:ext cx="10496700" cy="28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ГРОМАДЯНСТВО І ГРОМАДЯНСЬКІСТЬ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Громадянство, розвинений громадянський стан є цінностями, бо вони підносять людину, цивілізують її, формують порядок, заснований на свободі й відповідальності.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c708670c33_0_47"/>
          <p:cNvSpPr txBox="1"/>
          <p:nvPr/>
        </p:nvSpPr>
        <p:spPr>
          <a:xfrm>
            <a:off x="2774373" y="2098964"/>
            <a:ext cx="3179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41" name="Google Shape;141;gc708670c33_0_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" y="282"/>
            <a:ext cx="12191495" cy="6857716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gc708670c33_0_47"/>
          <p:cNvSpPr txBox="1"/>
          <p:nvPr/>
        </p:nvSpPr>
        <p:spPr>
          <a:xfrm>
            <a:off x="847650" y="1572250"/>
            <a:ext cx="10496700" cy="405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КОНСТИТУЦІЯ І КОНСТИТУЦІОНАЛІЗМ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19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ru-RU" sz="3400" u="none" cap="none" strike="noStrike">
                <a:solidFill>
                  <a:srgbClr val="2B424F"/>
                </a:solidFill>
                <a:latin typeface="Oswald"/>
                <a:ea typeface="Oswald"/>
                <a:cs typeface="Oswald"/>
                <a:sym typeface="Oswald"/>
              </a:rPr>
              <a:t>Конституція покликана обмежувати владу уряду й охороняти права і свободи людини. Права і свободи людини є такою цінністю демократії, яка репрезентована в усіх її формах і процедурах. Саме для захисту і реалізації цієї цінності існує демократія.</a:t>
            </a:r>
            <a:endParaRPr b="0" i="0" sz="3400" u="none" cap="none" strike="noStrike">
              <a:solidFill>
                <a:srgbClr val="2B424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2020-10-23T18:23:23Z</dcterms:created>
  <dc:creator>serg</dc:creator>
</cp:coreProperties>
</file>