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http://customooxmlschemas.google.com/">
      <go:slidesCustomData xmlns:go="http://customooxmlschemas.google.com/" r:id="rId13" roundtripDataSignature="AMtx7miId3fl0wQKiA0gbeqrqARdaigKX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 name="Shape 87"/>
        <p:cNvGrpSpPr/>
        <p:nvPr/>
      </p:nvGrpSpPr>
      <p:grpSpPr>
        <a:xfrm>
          <a:off x="0" y="0"/>
          <a:ext cx="0" cy="0"/>
          <a:chOff x="0" y="0"/>
          <a:chExt cx="0" cy="0"/>
        </a:xfrm>
      </p:grpSpPr>
      <p:sp>
        <p:nvSpPr>
          <p:cNvPr id="88" name="Google Shape;88;gc46a155870_0_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9" name="Google Shape;89;gc46a155870_0_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5" name="Shape 95"/>
        <p:cNvGrpSpPr/>
        <p:nvPr/>
      </p:nvGrpSpPr>
      <p:grpSpPr>
        <a:xfrm>
          <a:off x="0" y="0"/>
          <a:ext cx="0" cy="0"/>
          <a:chOff x="0" y="0"/>
          <a:chExt cx="0" cy="0"/>
        </a:xfrm>
      </p:grpSpPr>
      <p:sp>
        <p:nvSpPr>
          <p:cNvPr id="96" name="Google Shape;96;gc46a155870_0_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7" name="Google Shape;97;gc46a155870_0_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c46a155870_0_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5" name="Google Shape;105;gc46a155870_0_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c46a155870_0_2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3" name="Google Shape;113;gc46a155870_0_2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c46a155870_0_3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1" name="Google Shape;121;gc46a155870_0_3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c46a155870_0_4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9" name="Google Shape;129;gc46a155870_0_4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итульный слайд"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вертикальный текст"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Вертикальный заголовок и текст"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и объект"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Заголовок раздела"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Два объекта"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Сравнение"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Только заголовок"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Пустой слайд"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Объект с подписью"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Рисунок с подписью"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Calibri"/>
                <a:ea typeface="Calibri"/>
                <a:cs typeface="Calibri"/>
                <a:sym typeface="Calibri"/>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Calibri"/>
                <a:ea typeface="Calibri"/>
                <a:cs typeface="Calibri"/>
                <a:sym typeface="Calibri"/>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Calibri"/>
                <a:ea typeface="Calibri"/>
                <a:cs typeface="Calibri"/>
                <a:sym typeface="Calibri"/>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Calibri"/>
                <a:ea typeface="Calibri"/>
                <a:cs typeface="Calibri"/>
                <a:sym typeface="Calibri"/>
              </a:defRPr>
            </a:lvl9pPr>
          </a:lstStyle>
          <a:p/>
        </p:txBody>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ru-RU"/>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2774373" y="2098964"/>
            <a:ext cx="3179618" cy="20054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a:off x="504" y="282"/>
            <a:ext cx="12191496" cy="6857717"/>
          </a:xfrm>
          <a:prstGeom prst="rect">
            <a:avLst/>
          </a:prstGeom>
          <a:noFill/>
          <a:ln>
            <a:noFill/>
          </a:ln>
        </p:spPr>
      </p:pic>
      <p:sp>
        <p:nvSpPr>
          <p:cNvPr id="86" name="Google Shape;86;p1"/>
          <p:cNvSpPr txBox="1"/>
          <p:nvPr/>
        </p:nvSpPr>
        <p:spPr>
          <a:xfrm>
            <a:off x="1315400" y="2442100"/>
            <a:ext cx="9123900" cy="1600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4600"/>
              <a:buFont typeface="Arial"/>
              <a:buNone/>
            </a:pPr>
            <a:r>
              <a:rPr b="1" i="0" lang="ru-RU" sz="4600" u="none" cap="none" strike="noStrike">
                <a:solidFill>
                  <a:srgbClr val="3C78D8"/>
                </a:solidFill>
                <a:latin typeface="Arial"/>
                <a:ea typeface="Arial"/>
                <a:cs typeface="Arial"/>
                <a:sym typeface="Arial"/>
              </a:rPr>
              <a:t>Що таке </a:t>
            </a:r>
            <a:endParaRPr b="1" i="0" sz="4600" u="none" cap="none" strike="noStrike">
              <a:solidFill>
                <a:srgbClr val="3C78D8"/>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600"/>
              <a:buFont typeface="Arial"/>
              <a:buNone/>
            </a:pPr>
            <a:r>
              <a:rPr b="1" i="0" lang="ru-RU" sz="4600" u="none" cap="none" strike="noStrike">
                <a:solidFill>
                  <a:srgbClr val="3C78D8"/>
                </a:solidFill>
                <a:latin typeface="Arial"/>
                <a:ea typeface="Arial"/>
                <a:cs typeface="Arial"/>
                <a:sym typeface="Arial"/>
              </a:rPr>
              <a:t>ГРОМАДЯНСЬКА ОСВІТА?</a:t>
            </a:r>
            <a:endParaRPr b="1" i="0" sz="4600" u="none" cap="none" strike="noStrike">
              <a:solidFill>
                <a:srgbClr val="3C78D8"/>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0" name="Shape 90"/>
        <p:cNvGrpSpPr/>
        <p:nvPr/>
      </p:nvGrpSpPr>
      <p:grpSpPr>
        <a:xfrm>
          <a:off x="0" y="0"/>
          <a:ext cx="0" cy="0"/>
          <a:chOff x="0" y="0"/>
          <a:chExt cx="0" cy="0"/>
        </a:xfrm>
      </p:grpSpPr>
      <p:sp>
        <p:nvSpPr>
          <p:cNvPr id="91" name="Google Shape;91;gc46a155870_0_1"/>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92" name="Google Shape;92;gc46a155870_0_1"/>
          <p:cNvPicPr preferRelativeResize="0"/>
          <p:nvPr/>
        </p:nvPicPr>
        <p:blipFill rotWithShape="1">
          <a:blip r:embed="rId3">
            <a:alphaModFix/>
          </a:blip>
          <a:srcRect b="0" l="0" r="0" t="0"/>
          <a:stretch/>
        </p:blipFill>
        <p:spPr>
          <a:xfrm>
            <a:off x="504" y="282"/>
            <a:ext cx="12191495" cy="6857716"/>
          </a:xfrm>
          <a:prstGeom prst="rect">
            <a:avLst/>
          </a:prstGeom>
          <a:noFill/>
          <a:ln>
            <a:noFill/>
          </a:ln>
        </p:spPr>
      </p:pic>
      <p:sp>
        <p:nvSpPr>
          <p:cNvPr id="93" name="Google Shape;93;gc46a155870_0_1"/>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94" name="Google Shape;94;gc46a155870_0_1"/>
          <p:cNvSpPr txBox="1"/>
          <p:nvPr/>
        </p:nvSpPr>
        <p:spPr>
          <a:xfrm>
            <a:off x="928600" y="1530625"/>
            <a:ext cx="10515600" cy="50178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3000"/>
              <a:buFont typeface="Arial"/>
              <a:buNone/>
            </a:pPr>
            <a:r>
              <a:rPr b="1" i="0" lang="ru-RU" sz="3000" u="none" cap="none" strike="noStrike">
                <a:solidFill>
                  <a:srgbClr val="1155CC"/>
                </a:solidFill>
                <a:latin typeface="Calibri"/>
                <a:ea typeface="Calibri"/>
                <a:cs typeface="Calibri"/>
                <a:sym typeface="Calibri"/>
              </a:rPr>
              <a:t>Освіта з демократичного громадянства </a:t>
            </a:r>
            <a:r>
              <a:rPr b="0" i="0" lang="ru-RU" sz="3000" u="none" cap="none" strike="noStrike">
                <a:solidFill>
                  <a:schemeClr val="dk1"/>
                </a:solidFill>
                <a:latin typeface="Calibri"/>
                <a:ea typeface="Calibri"/>
                <a:cs typeface="Calibri"/>
                <a:sym typeface="Calibri"/>
              </a:rPr>
              <a:t>— </a:t>
            </a:r>
            <a:endParaRPr b="0" i="0" sz="30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rPr b="0" i="0" lang="ru-RU" sz="2700" u="none" cap="none" strike="noStrike">
                <a:solidFill>
                  <a:schemeClr val="dk1"/>
                </a:solidFill>
                <a:latin typeface="Calibri"/>
                <a:ea typeface="Calibri"/>
                <a:cs typeface="Calibri"/>
                <a:sym typeface="Calibri"/>
              </a:rPr>
              <a:t>це освіта, навчання, просвітницька, інформаційна, практична діяльність та активні дії, спрямовані на надання тому, хто навчається, знань, умінь та розумінь, а також формування моделей поведінки та ціннісного ставлення у плані здійснення та захисту демократичних прав і обов’язків як члена суспільства, формування вміння цінувати різноманітність та відігравати активну роль у демократичному житті задля підтримки та захисту демократії й верховенства права.</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chemeClr val="dk1"/>
              </a:buClr>
              <a:buSzPts val="1100"/>
              <a:buFont typeface="Arial"/>
              <a:buNone/>
            </a:pPr>
            <a:r>
              <a:rPr b="1" i="1" lang="ru-RU" sz="2700" u="none" cap="none" strike="noStrike">
                <a:solidFill>
                  <a:schemeClr val="dk1"/>
                </a:solidFill>
                <a:latin typeface="Calibri"/>
                <a:ea typeface="Calibri"/>
                <a:cs typeface="Calibri"/>
                <a:sym typeface="Calibri"/>
              </a:rPr>
              <a:t>(Хартія Ради Європи з освіти для демократичного громадянства й освіти з прав людини, 2010 рік)</a:t>
            </a:r>
            <a:endParaRPr b="1" i="1" sz="27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 name="Shape 98"/>
        <p:cNvGrpSpPr/>
        <p:nvPr/>
      </p:nvGrpSpPr>
      <p:grpSpPr>
        <a:xfrm>
          <a:off x="0" y="0"/>
          <a:ext cx="0" cy="0"/>
          <a:chOff x="0" y="0"/>
          <a:chExt cx="0" cy="0"/>
        </a:xfrm>
      </p:grpSpPr>
      <p:sp>
        <p:nvSpPr>
          <p:cNvPr id="99" name="Google Shape;99;gc46a155870_0_8"/>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00" name="Google Shape;100;gc46a155870_0_8"/>
          <p:cNvPicPr preferRelativeResize="0"/>
          <p:nvPr/>
        </p:nvPicPr>
        <p:blipFill rotWithShape="1">
          <a:blip r:embed="rId3">
            <a:alphaModFix/>
          </a:blip>
          <a:srcRect b="0" l="0" r="0" t="0"/>
          <a:stretch/>
        </p:blipFill>
        <p:spPr>
          <a:xfrm>
            <a:off x="504" y="282"/>
            <a:ext cx="12191495" cy="6857716"/>
          </a:xfrm>
          <a:prstGeom prst="rect">
            <a:avLst/>
          </a:prstGeom>
          <a:noFill/>
          <a:ln>
            <a:noFill/>
          </a:ln>
        </p:spPr>
      </p:pic>
      <p:sp>
        <p:nvSpPr>
          <p:cNvPr id="101" name="Google Shape;101;gc46a155870_0_8"/>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102" name="Google Shape;102;gc46a155870_0_8"/>
          <p:cNvSpPr txBox="1"/>
          <p:nvPr/>
        </p:nvSpPr>
        <p:spPr>
          <a:xfrm>
            <a:off x="914400" y="1709525"/>
            <a:ext cx="10439400" cy="41559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3000"/>
              <a:buFont typeface="Arial"/>
              <a:buNone/>
            </a:pPr>
            <a:r>
              <a:rPr b="1" i="0" lang="ru-RU" sz="3000" u="none" cap="none" strike="noStrike">
                <a:solidFill>
                  <a:srgbClr val="1155CC"/>
                </a:solidFill>
                <a:latin typeface="Calibri"/>
                <a:ea typeface="Calibri"/>
                <a:cs typeface="Calibri"/>
                <a:sym typeface="Calibri"/>
              </a:rPr>
              <a:t>Громадянська освіта</a:t>
            </a:r>
            <a:r>
              <a:rPr b="1" i="0" lang="ru-RU" sz="2800" u="none" cap="none" strike="noStrike">
                <a:solidFill>
                  <a:srgbClr val="1155CC"/>
                </a:solidFill>
                <a:latin typeface="Calibri"/>
                <a:ea typeface="Calibri"/>
                <a:cs typeface="Calibri"/>
                <a:sym typeface="Calibri"/>
              </a:rPr>
              <a:t> —</a:t>
            </a:r>
            <a:r>
              <a:rPr b="0" i="0" lang="ru-RU" sz="2500" u="none" cap="none" strike="noStrike">
                <a:solidFill>
                  <a:schemeClr val="dk1"/>
                </a:solidFill>
                <a:latin typeface="Calibri"/>
                <a:ea typeface="Calibri"/>
                <a:cs typeface="Calibri"/>
                <a:sym typeface="Calibri"/>
              </a:rPr>
              <a:t> </a:t>
            </a:r>
            <a:endParaRPr b="0" i="0" sz="25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3000"/>
              <a:buFont typeface="Arial"/>
              <a:buNone/>
            </a:pPr>
            <a:r>
              <a:rPr b="0" i="0" lang="ru-RU" sz="3000" u="none" cap="none" strike="noStrike">
                <a:solidFill>
                  <a:schemeClr val="dk1"/>
                </a:solidFill>
                <a:latin typeface="Calibri"/>
                <a:ea typeface="Calibri"/>
                <a:cs typeface="Calibri"/>
                <a:sym typeface="Calibri"/>
              </a:rPr>
              <a:t>освіта, спрямована на формування компетентностей, пов’язаних з реалізацією особою своїх прав і обов’язків як члена суспільства, усвідомленням цінностей громадянського (вільного демократичного) суспільства, верховенства права, прав і свобод людини і громадянина.</a:t>
            </a:r>
            <a:endParaRPr b="0" i="0" sz="30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800"/>
              <a:buFont typeface="Arial"/>
              <a:buNone/>
            </a:pPr>
            <a:r>
              <a:rPr b="1" i="1" lang="ru-RU" sz="2800" u="none" cap="none" strike="noStrike">
                <a:solidFill>
                  <a:schemeClr val="dk1"/>
                </a:solidFill>
                <a:latin typeface="Calibri"/>
                <a:ea typeface="Calibri"/>
                <a:cs typeface="Calibri"/>
                <a:sym typeface="Calibri"/>
              </a:rPr>
              <a:t>(Закон України “Про освіту”, 2017 рік)</a:t>
            </a:r>
            <a:endParaRPr b="1" i="1"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000000"/>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gc46a155870_0_15"/>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08" name="Google Shape;108;gc46a155870_0_15"/>
          <p:cNvPicPr preferRelativeResize="0"/>
          <p:nvPr/>
        </p:nvPicPr>
        <p:blipFill rotWithShape="1">
          <a:blip r:embed="rId3">
            <a:alphaModFix/>
          </a:blip>
          <a:srcRect b="0" l="0" r="0" t="0"/>
          <a:stretch/>
        </p:blipFill>
        <p:spPr>
          <a:xfrm>
            <a:off x="504" y="282"/>
            <a:ext cx="12191495" cy="6857716"/>
          </a:xfrm>
          <a:prstGeom prst="rect">
            <a:avLst/>
          </a:prstGeom>
          <a:noFill/>
          <a:ln>
            <a:noFill/>
          </a:ln>
        </p:spPr>
      </p:pic>
      <p:sp>
        <p:nvSpPr>
          <p:cNvPr id="109" name="Google Shape;109;gc46a155870_0_15"/>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110" name="Google Shape;110;gc46a155870_0_15"/>
          <p:cNvSpPr txBox="1"/>
          <p:nvPr/>
        </p:nvSpPr>
        <p:spPr>
          <a:xfrm>
            <a:off x="914400" y="2098975"/>
            <a:ext cx="10316700" cy="35709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4100"/>
              <a:buFont typeface="Arial"/>
              <a:buNone/>
            </a:pPr>
            <a:r>
              <a:rPr b="1" i="0" lang="ru-RU" sz="4100" u="none" cap="none" strike="noStrike">
                <a:solidFill>
                  <a:srgbClr val="1155CC"/>
                </a:solidFill>
                <a:latin typeface="Calibri"/>
                <a:ea typeface="Calibri"/>
                <a:cs typeface="Calibri"/>
                <a:sym typeface="Calibri"/>
              </a:rPr>
              <a:t>Громадянська освіта</a:t>
            </a:r>
            <a:r>
              <a:rPr b="1" i="0" lang="ru-RU" sz="3900" u="none" cap="none" strike="noStrike">
                <a:solidFill>
                  <a:srgbClr val="1155CC"/>
                </a:solidFill>
                <a:latin typeface="Calibri"/>
                <a:ea typeface="Calibri"/>
                <a:cs typeface="Calibri"/>
                <a:sym typeface="Calibri"/>
              </a:rPr>
              <a:t> </a:t>
            </a:r>
            <a:r>
              <a:rPr b="1" i="0" lang="ru-RU" sz="2800" u="none" cap="none" strike="noStrike">
                <a:solidFill>
                  <a:srgbClr val="1155CC"/>
                </a:solidFill>
                <a:latin typeface="Calibri"/>
                <a:ea typeface="Calibri"/>
                <a:cs typeface="Calibri"/>
                <a:sym typeface="Calibri"/>
              </a:rPr>
              <a:t>—</a:t>
            </a:r>
            <a:r>
              <a:rPr b="0" i="0" lang="ru-RU" sz="2500" u="none" cap="none" strike="noStrike">
                <a:solidFill>
                  <a:schemeClr val="dk1"/>
                </a:solidFill>
                <a:latin typeface="Calibri"/>
                <a:ea typeface="Calibri"/>
                <a:cs typeface="Calibri"/>
                <a:sym typeface="Calibri"/>
              </a:rPr>
              <a:t> </a:t>
            </a:r>
            <a:endParaRPr b="0" i="0" sz="25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3700"/>
              <a:buFont typeface="Arial"/>
              <a:buNone/>
            </a:pPr>
            <a:r>
              <a:rPr b="0" i="0" lang="ru-RU" sz="3700" u="none" cap="none" strike="noStrike">
                <a:solidFill>
                  <a:schemeClr val="dk1"/>
                </a:solidFill>
                <a:latin typeface="Calibri"/>
                <a:ea typeface="Calibri"/>
                <a:cs typeface="Calibri"/>
                <a:sym typeface="Calibri"/>
              </a:rPr>
              <a:t>навчання та громадянське виховання на основі національних та загальнолюдських цінностей.</a:t>
            </a:r>
            <a:endParaRPr b="0" i="0" sz="3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800"/>
              <a:buFont typeface="Arial"/>
              <a:buNone/>
            </a:pPr>
            <a:r>
              <a:rPr b="1" i="1" lang="ru-RU" sz="2800" u="none" cap="none" strike="noStrike">
                <a:solidFill>
                  <a:schemeClr val="dk1"/>
                </a:solidFill>
                <a:latin typeface="Calibri"/>
                <a:ea typeface="Calibri"/>
                <a:cs typeface="Calibri"/>
                <a:sym typeface="Calibri"/>
              </a:rPr>
              <a:t>(Концепція розвитку громадянської освіти в Україні, 2018 рік)</a:t>
            </a:r>
            <a:endParaRPr b="1" i="1"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000000"/>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c46a155870_0_23"/>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16" name="Google Shape;116;gc46a155870_0_23"/>
          <p:cNvPicPr preferRelativeResize="0"/>
          <p:nvPr/>
        </p:nvPicPr>
        <p:blipFill rotWithShape="1">
          <a:blip r:embed="rId3">
            <a:alphaModFix/>
          </a:blip>
          <a:srcRect b="0" l="0" r="0" t="0"/>
          <a:stretch/>
        </p:blipFill>
        <p:spPr>
          <a:xfrm>
            <a:off x="504" y="282"/>
            <a:ext cx="12191495" cy="6857716"/>
          </a:xfrm>
          <a:prstGeom prst="rect">
            <a:avLst/>
          </a:prstGeom>
          <a:noFill/>
          <a:ln>
            <a:noFill/>
          </a:ln>
        </p:spPr>
      </p:pic>
      <p:sp>
        <p:nvSpPr>
          <p:cNvPr id="117" name="Google Shape;117;gc46a155870_0_23"/>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118" name="Google Shape;118;gc46a155870_0_23"/>
          <p:cNvSpPr txBox="1"/>
          <p:nvPr/>
        </p:nvSpPr>
        <p:spPr>
          <a:xfrm>
            <a:off x="914400" y="1709525"/>
            <a:ext cx="10439400" cy="4340700"/>
          </a:xfrm>
          <a:prstGeom prst="rect">
            <a:avLst/>
          </a:prstGeom>
          <a:noFill/>
          <a:ln>
            <a:noFill/>
          </a:ln>
        </p:spPr>
        <p:txBody>
          <a:bodyPr anchorCtr="0" anchor="t" bIns="91425" lIns="91425" spcFirstLastPara="1" rIns="91425" wrap="square" tIns="91425">
            <a:spAutoFit/>
          </a:bodyPr>
          <a:lstStyle/>
          <a:p>
            <a:pPr indent="0" lvl="0" marL="0" marR="0" rtl="0" algn="just">
              <a:lnSpc>
                <a:spcPct val="100000"/>
              </a:lnSpc>
              <a:spcBef>
                <a:spcPts val="0"/>
              </a:spcBef>
              <a:spcAft>
                <a:spcPts val="0"/>
              </a:spcAft>
              <a:buClr>
                <a:srgbClr val="000000"/>
              </a:buClr>
              <a:buSzPts val="3000"/>
              <a:buFont typeface="Arial"/>
              <a:buNone/>
            </a:pPr>
            <a:r>
              <a:rPr b="1" i="0" lang="ru-RU" sz="3000" u="none" cap="none" strike="noStrike">
                <a:solidFill>
                  <a:srgbClr val="1155CC"/>
                </a:solidFill>
                <a:latin typeface="Calibri"/>
                <a:ea typeface="Calibri"/>
                <a:cs typeface="Calibri"/>
                <a:sym typeface="Calibri"/>
              </a:rPr>
              <a:t>Мета громадянської освіти</a:t>
            </a:r>
            <a:r>
              <a:rPr b="1" i="0" lang="ru-RU" sz="2800" u="none" cap="none" strike="noStrike">
                <a:solidFill>
                  <a:srgbClr val="1155CC"/>
                </a:solidFill>
                <a:latin typeface="Calibri"/>
                <a:ea typeface="Calibri"/>
                <a:cs typeface="Calibri"/>
                <a:sym typeface="Calibri"/>
              </a:rPr>
              <a:t> —</a:t>
            </a:r>
            <a:r>
              <a:rPr b="0" i="0" lang="ru-RU" sz="2500" u="none" cap="none" strike="noStrike">
                <a:solidFill>
                  <a:schemeClr val="dk1"/>
                </a:solidFill>
                <a:latin typeface="Calibri"/>
                <a:ea typeface="Calibri"/>
                <a:cs typeface="Calibri"/>
                <a:sym typeface="Calibri"/>
              </a:rPr>
              <a:t> </a:t>
            </a:r>
            <a:endParaRPr b="0" i="0" sz="25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rPr b="0" i="0" lang="ru-RU" sz="2700" u="none" cap="none" strike="noStrike">
                <a:solidFill>
                  <a:schemeClr val="dk1"/>
                </a:solidFill>
                <a:latin typeface="Calibri"/>
                <a:ea typeface="Calibri"/>
                <a:cs typeface="Calibri"/>
                <a:sym typeface="Calibri"/>
              </a:rPr>
              <a:t>формування і розвиток у громадян України громадянських компетентностей, спрямованих на утвердження і захист державності та демократії, здатності відстоювати свої права, відповідально ставитися до громадянських обов’язків, брати відповідальність за своє власне життя, за налагодження гармонійних стосунків між членами своєї сім’ї, за життя територіальної громади.</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Calibri"/>
              <a:ea typeface="Calibri"/>
              <a:cs typeface="Calibri"/>
              <a:sym typeface="Calibri"/>
            </a:endParaRPr>
          </a:p>
          <a:p>
            <a:pPr indent="0" lvl="0" marL="0" marR="0" rtl="0" algn="just">
              <a:lnSpc>
                <a:spcPct val="100000"/>
              </a:lnSpc>
              <a:spcBef>
                <a:spcPts val="0"/>
              </a:spcBef>
              <a:spcAft>
                <a:spcPts val="0"/>
              </a:spcAft>
              <a:buClr>
                <a:srgbClr val="000000"/>
              </a:buClr>
              <a:buSzPts val="2800"/>
              <a:buFont typeface="Arial"/>
              <a:buNone/>
            </a:pPr>
            <a:r>
              <a:rPr b="1" i="1" lang="ru-RU" sz="2800" u="none" cap="none" strike="noStrike">
                <a:solidFill>
                  <a:schemeClr val="dk1"/>
                </a:solidFill>
                <a:latin typeface="Calibri"/>
                <a:ea typeface="Calibri"/>
                <a:cs typeface="Calibri"/>
                <a:sym typeface="Calibri"/>
              </a:rPr>
              <a:t>(Концепція розвитку громадянської освіти в Україні, 2018 рік)</a:t>
            </a:r>
            <a:endParaRPr b="1" i="1"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000000"/>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gc46a155870_0_33"/>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24" name="Google Shape;124;gc46a155870_0_33"/>
          <p:cNvPicPr preferRelativeResize="0"/>
          <p:nvPr/>
        </p:nvPicPr>
        <p:blipFill rotWithShape="1">
          <a:blip r:embed="rId3">
            <a:alphaModFix/>
          </a:blip>
          <a:srcRect b="0" l="0" r="0" t="0"/>
          <a:stretch/>
        </p:blipFill>
        <p:spPr>
          <a:xfrm>
            <a:off x="504" y="282"/>
            <a:ext cx="12191495" cy="6857716"/>
          </a:xfrm>
          <a:prstGeom prst="rect">
            <a:avLst/>
          </a:prstGeom>
          <a:noFill/>
          <a:ln>
            <a:noFill/>
          </a:ln>
        </p:spPr>
      </p:pic>
      <p:sp>
        <p:nvSpPr>
          <p:cNvPr id="125" name="Google Shape;125;gc46a155870_0_33"/>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126" name="Google Shape;126;gc46a155870_0_33"/>
          <p:cNvSpPr txBox="1"/>
          <p:nvPr/>
        </p:nvSpPr>
        <p:spPr>
          <a:xfrm>
            <a:off x="876300" y="2190138"/>
            <a:ext cx="10439400" cy="24780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4200"/>
              <a:buFont typeface="Arial"/>
              <a:buNone/>
            </a:pPr>
            <a:r>
              <a:rPr b="1" i="0" lang="ru-RU" sz="4200" u="none" cap="none" strike="noStrike">
                <a:solidFill>
                  <a:srgbClr val="1155CC"/>
                </a:solidFill>
                <a:latin typeface="Arial"/>
                <a:ea typeface="Arial"/>
                <a:cs typeface="Arial"/>
                <a:sym typeface="Arial"/>
              </a:rPr>
              <a:t>Де почитати </a:t>
            </a:r>
            <a:endParaRPr b="1" i="0" sz="4200" u="none" cap="none" strike="noStrike">
              <a:solidFill>
                <a:srgbClr val="1155CC"/>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200"/>
              <a:buFont typeface="Arial"/>
              <a:buNone/>
            </a:pPr>
            <a:r>
              <a:rPr b="1" i="0" lang="ru-RU" sz="4200" u="none" cap="none" strike="noStrike">
                <a:solidFill>
                  <a:srgbClr val="1155CC"/>
                </a:solidFill>
                <a:latin typeface="Arial"/>
                <a:ea typeface="Arial"/>
                <a:cs typeface="Arial"/>
                <a:sym typeface="Arial"/>
              </a:rPr>
              <a:t>про суть та принципи </a:t>
            </a:r>
            <a:endParaRPr b="1" i="0" sz="4200" u="none" cap="none" strike="noStrike">
              <a:solidFill>
                <a:srgbClr val="1155CC"/>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4200"/>
              <a:buFont typeface="Arial"/>
              <a:buNone/>
            </a:pPr>
            <a:r>
              <a:rPr b="1" i="0" lang="ru-RU" sz="4200" u="none" cap="none" strike="noStrike">
                <a:solidFill>
                  <a:srgbClr val="1155CC"/>
                </a:solidFill>
                <a:latin typeface="Arial"/>
                <a:ea typeface="Arial"/>
                <a:cs typeface="Arial"/>
                <a:sym typeface="Arial"/>
              </a:rPr>
              <a:t>громадянської освіти?</a:t>
            </a:r>
            <a:r>
              <a:rPr b="0" i="0" lang="ru-RU" sz="3700" u="none" cap="none" strike="noStrike">
                <a:solidFill>
                  <a:schemeClr val="dk1"/>
                </a:solidFill>
                <a:latin typeface="Arial"/>
                <a:ea typeface="Arial"/>
                <a:cs typeface="Arial"/>
                <a:sym typeface="Arial"/>
              </a:rPr>
              <a:t> </a:t>
            </a:r>
            <a:endParaRPr b="0" i="0" sz="37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t/>
            </a:r>
            <a:endParaRPr b="0" i="0" sz="2300" u="none" cap="none" strike="noStrike">
              <a:solidFill>
                <a:srgbClr val="000000"/>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c46a155870_0_44"/>
          <p:cNvSpPr txBox="1"/>
          <p:nvPr/>
        </p:nvSpPr>
        <p:spPr>
          <a:xfrm>
            <a:off x="2774373" y="2098964"/>
            <a:ext cx="3179700" cy="2005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32" name="Google Shape;132;gc46a155870_0_44"/>
          <p:cNvPicPr preferRelativeResize="0"/>
          <p:nvPr/>
        </p:nvPicPr>
        <p:blipFill rotWithShape="1">
          <a:blip r:embed="rId3">
            <a:alphaModFix/>
          </a:blip>
          <a:srcRect b="0" l="0" r="0" t="0"/>
          <a:stretch/>
        </p:blipFill>
        <p:spPr>
          <a:xfrm>
            <a:off x="500" y="275"/>
            <a:ext cx="12191500" cy="6857719"/>
          </a:xfrm>
          <a:prstGeom prst="rect">
            <a:avLst/>
          </a:prstGeom>
          <a:noFill/>
          <a:ln>
            <a:noFill/>
          </a:ln>
        </p:spPr>
      </p:pic>
      <p:sp>
        <p:nvSpPr>
          <p:cNvPr id="133" name="Google Shape;133;gc46a155870_0_44"/>
          <p:cNvSpPr txBox="1"/>
          <p:nvPr/>
        </p:nvSpPr>
        <p:spPr>
          <a:xfrm>
            <a:off x="1315400" y="2442100"/>
            <a:ext cx="9123900" cy="5541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400"/>
              <a:buFont typeface="Arial"/>
              <a:buNone/>
            </a:pPr>
            <a:r>
              <a:t/>
            </a:r>
            <a:endParaRPr b="1" i="0" sz="2400" u="none" cap="none" strike="noStrike">
              <a:solidFill>
                <a:srgbClr val="3C78D8"/>
              </a:solidFill>
              <a:latin typeface="Arial"/>
              <a:ea typeface="Arial"/>
              <a:cs typeface="Arial"/>
              <a:sym typeface="Arial"/>
            </a:endParaRPr>
          </a:p>
        </p:txBody>
      </p:sp>
      <p:sp>
        <p:nvSpPr>
          <p:cNvPr id="134" name="Google Shape;134;gc46a155870_0_44"/>
          <p:cNvSpPr txBox="1"/>
          <p:nvPr/>
        </p:nvSpPr>
        <p:spPr>
          <a:xfrm>
            <a:off x="1408850" y="932100"/>
            <a:ext cx="9863100" cy="6680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3700"/>
              <a:buFont typeface="Arial"/>
              <a:buNone/>
            </a:pPr>
            <a:r>
              <a:t/>
            </a:r>
            <a:endParaRPr b="0" i="0" sz="37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Закон України «Про освіту»</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Концепція розвитку громадянської освіти в Україні</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Законопроєкт про основні засади молодіжної політики 3718</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Концепція Державної цільової соціальної програми “Молодь України” на 2021 - 2025 роки</a:t>
            </a:r>
            <a:endParaRPr b="0" i="0" sz="29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None/>
            </a:pPr>
            <a:r>
              <a:rPr b="1" lang="ru-RU" sz="2900">
                <a:solidFill>
                  <a:schemeClr val="dk1"/>
                </a:solidFill>
              </a:rPr>
              <a:t>Матеріали Ради Європи:</a:t>
            </a:r>
            <a:endParaRPr b="1" sz="2900">
              <a:solidFill>
                <a:schemeClr val="dk1"/>
              </a:solidFil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«Компас»</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«Скажи своє слово»</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«Закладинки»</a:t>
            </a:r>
            <a:endParaRPr b="0" i="0" sz="2900" u="none" cap="none" strike="noStrike">
              <a:solidFill>
                <a:schemeClr val="dk1"/>
              </a:solidFill>
              <a:latin typeface="Arial"/>
              <a:ea typeface="Arial"/>
              <a:cs typeface="Arial"/>
              <a:sym typeface="Arial"/>
            </a:endParaRPr>
          </a:p>
          <a:p>
            <a:pPr indent="-412750" lvl="0" marL="457200" marR="0" rtl="0" algn="just">
              <a:lnSpc>
                <a:spcPct val="100000"/>
              </a:lnSpc>
              <a:spcBef>
                <a:spcPts val="0"/>
              </a:spcBef>
              <a:spcAft>
                <a:spcPts val="0"/>
              </a:spcAft>
              <a:buClr>
                <a:schemeClr val="dk1"/>
              </a:buClr>
              <a:buSzPts val="2900"/>
              <a:buFont typeface="Arial"/>
              <a:buChar char="●"/>
            </a:pPr>
            <a:r>
              <a:rPr b="0" i="0" lang="ru-RU" sz="2900" u="none" cap="none" strike="noStrike">
                <a:solidFill>
                  <a:schemeClr val="dk1"/>
                </a:solidFill>
                <a:latin typeface="Arial"/>
                <a:ea typeface="Arial"/>
                <a:cs typeface="Arial"/>
                <a:sym typeface="Arial"/>
              </a:rPr>
              <a:t>Портфоліо молодіжної роботи Ради Європи</a:t>
            </a:r>
            <a:endParaRPr b="0" i="0" sz="2900" u="none" cap="none" strike="noStrike">
              <a:solidFill>
                <a:schemeClr val="dk1"/>
              </a:solidFill>
              <a:latin typeface="Arial"/>
              <a:ea typeface="Arial"/>
              <a:cs typeface="Arial"/>
              <a:sym typeface="Arial"/>
            </a:endParaRPr>
          </a:p>
          <a:p>
            <a:pPr indent="0" lvl="0" marL="457200" marR="0" rtl="0" algn="just">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3900"/>
              <a:buFont typeface="Arial"/>
              <a:buNone/>
            </a:pPr>
            <a:r>
              <a:t/>
            </a:r>
            <a:endParaRPr b="0" i="0" sz="39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Тема Office">
  <a:themeElements>
    <a:clrScheme name="Стандартная">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2020-10-23T18:23:23Z</dcterms:created>
  <dc:creator>serg</dc:creator>
</cp:coreProperties>
</file>